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2" r:id="rId7"/>
    <p:sldId id="276" r:id="rId8"/>
    <p:sldId id="260" r:id="rId9"/>
    <p:sldId id="275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Nunito Light" pitchFamily="2" charset="0"/>
      <p:regular r:id="rId16"/>
      <p:italic r:id="rId17"/>
    </p:embeddedFont>
    <p:embeddedFont>
      <p:font typeface="Zen Dots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B6B2C-627B-41E7-8FF5-159EA0333A00}">
  <a:tblStyle styleId="{71EB6B2C-627B-41E7-8FF5-159EA0333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6CE7C4-DA55-4962-B666-DEABED1BF2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2"/>
    <p:restoredTop sz="94643"/>
  </p:normalViewPr>
  <p:slideViewPr>
    <p:cSldViewPr snapToGrid="0">
      <p:cViewPr varScale="1">
        <p:scale>
          <a:sx n="103" d="100"/>
          <a:sy n="103" d="100"/>
        </p:scale>
        <p:origin x="9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7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2"/>
            <p:cNvSpPr/>
            <p:nvPr/>
          </p:nvSpPr>
          <p:spPr>
            <a:xfrm>
              <a:off x="7761288" y="2465388"/>
              <a:ext cx="1189039" cy="1093788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99413" y="2598738"/>
              <a:ext cx="744538" cy="704850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05513" y="2100263"/>
              <a:ext cx="2233613" cy="2185991"/>
            </a:xfrm>
            <a:custGeom>
              <a:avLst/>
              <a:gdLst/>
              <a:ahLst/>
              <a:cxnLst/>
              <a:rect l="l" t="t" r="r" b="b"/>
              <a:pathLst>
                <a:path w="2232" h="2183" extrusionOk="0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96163" y="3679826"/>
              <a:ext cx="630238" cy="492124"/>
            </a:xfrm>
            <a:custGeom>
              <a:avLst/>
              <a:gdLst/>
              <a:ahLst/>
              <a:cxnLst/>
              <a:rect l="l" t="t" r="r" b="b"/>
              <a:pathLst>
                <a:path w="631" h="491" extrusionOk="0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88075" y="2254251"/>
              <a:ext cx="1154113" cy="1617665"/>
            </a:xfrm>
            <a:custGeom>
              <a:avLst/>
              <a:gdLst/>
              <a:ahLst/>
              <a:cxnLst/>
              <a:rect l="l" t="t" r="r" b="b"/>
              <a:pathLst>
                <a:path w="1154" h="1615" extrusionOk="0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0000" y="2447926"/>
              <a:ext cx="760414" cy="1200151"/>
            </a:xfrm>
            <a:custGeom>
              <a:avLst/>
              <a:gdLst/>
              <a:ahLst/>
              <a:cxnLst/>
              <a:rect l="l" t="t" r="r" b="b"/>
              <a:pathLst>
                <a:path w="759" h="1199" extrusionOk="0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1125" y="2625726"/>
              <a:ext cx="290513" cy="466725"/>
            </a:xfrm>
            <a:custGeom>
              <a:avLst/>
              <a:gdLst/>
              <a:ahLst/>
              <a:cxnLst/>
              <a:rect l="l" t="t" r="r" b="b"/>
              <a:pathLst>
                <a:path w="291" h="465" extrusionOk="0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2063" y="3835401"/>
              <a:ext cx="300038" cy="193675"/>
            </a:xfrm>
            <a:custGeom>
              <a:avLst/>
              <a:gdLst/>
              <a:ahLst/>
              <a:cxnLst/>
              <a:rect l="l" t="t" r="r" b="b"/>
              <a:pathLst>
                <a:path w="299" h="192" extrusionOk="0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2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5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498" name="Google Shape;498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" name="Google Shape;518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19" name="Google Shape;51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2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7" name="Google Shape;527;p1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8" name="Google Shape;528;p1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29" name="Google Shape;529;p14"/>
          <p:cNvGrpSpPr/>
          <p:nvPr/>
        </p:nvGrpSpPr>
        <p:grpSpPr>
          <a:xfrm>
            <a:off x="-1857520" y="-872614"/>
            <a:ext cx="12024625" cy="7642526"/>
            <a:chOff x="-1857520" y="-872614"/>
            <a:chExt cx="12024625" cy="7642526"/>
          </a:xfrm>
        </p:grpSpPr>
        <p:grpSp>
          <p:nvGrpSpPr>
            <p:cNvPr id="530" name="Google Shape;530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31" name="Google Shape;531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43" name="Google Shape;543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p14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58" name="Google Shape;5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2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37" name="Google Shape;837;p22"/>
          <p:cNvGrpSpPr/>
          <p:nvPr/>
        </p:nvGrpSpPr>
        <p:grpSpPr>
          <a:xfrm rot="-3322052" flipH="1">
            <a:off x="-1688828" y="-2330714"/>
            <a:ext cx="4923334" cy="4130992"/>
            <a:chOff x="5331778" y="-1723717"/>
            <a:chExt cx="4923421" cy="4131065"/>
          </a:xfrm>
        </p:grpSpPr>
        <p:sp>
          <p:nvSpPr>
            <p:cNvPr id="838" name="Google Shape;838;p22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1" name="Google Shape;8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2"/>
          <p:cNvSpPr/>
          <p:nvPr/>
        </p:nvSpPr>
        <p:spPr>
          <a:xfrm rot="-9010592">
            <a:off x="6365492" y="-785882"/>
            <a:ext cx="1777042" cy="1792839"/>
          </a:xfrm>
          <a:custGeom>
            <a:avLst/>
            <a:gdLst/>
            <a:ahLst/>
            <a:cxnLst/>
            <a:rect l="l" t="t" r="r" b="b"/>
            <a:pathLst>
              <a:path w="1428" h="1439" extrusionOk="0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 rot="-9010588">
            <a:off x="6519844" y="-268928"/>
            <a:ext cx="1174824" cy="1020815"/>
          </a:xfrm>
          <a:custGeom>
            <a:avLst/>
            <a:gdLst/>
            <a:ahLst/>
            <a:cxnLst/>
            <a:rect l="l" t="t" r="r" b="b"/>
            <a:pathLst>
              <a:path w="943" h="819" extrusionOk="0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/>
          <p:nvPr/>
        </p:nvSpPr>
        <p:spPr>
          <a:xfrm rot="-9010590">
            <a:off x="7560520" y="-418168"/>
            <a:ext cx="499547" cy="375153"/>
          </a:xfrm>
          <a:custGeom>
            <a:avLst/>
            <a:gdLst/>
            <a:ahLst/>
            <a:cxnLst/>
            <a:rect l="l" t="t" r="r" b="b"/>
            <a:pathLst>
              <a:path w="401" h="302" extrusionOk="0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2"/>
          <p:cNvSpPr/>
          <p:nvPr/>
        </p:nvSpPr>
        <p:spPr>
          <a:xfrm rot="-9010591">
            <a:off x="8708191" y="34095"/>
            <a:ext cx="955654" cy="947757"/>
          </a:xfrm>
          <a:custGeom>
            <a:avLst/>
            <a:gdLst/>
            <a:ahLst/>
            <a:cxnLst/>
            <a:rect l="l" t="t" r="r" b="b"/>
            <a:pathLst>
              <a:path w="768" h="762" extrusionOk="0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2"/>
          <p:cNvSpPr/>
          <p:nvPr/>
        </p:nvSpPr>
        <p:spPr>
          <a:xfrm rot="-9010589">
            <a:off x="9151233" y="351972"/>
            <a:ext cx="327765" cy="266557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2"/>
          <p:cNvSpPr/>
          <p:nvPr/>
        </p:nvSpPr>
        <p:spPr>
          <a:xfrm rot="-9010591">
            <a:off x="8861243" y="199158"/>
            <a:ext cx="665405" cy="66540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2"/>
          <p:cNvSpPr/>
          <p:nvPr/>
        </p:nvSpPr>
        <p:spPr>
          <a:xfrm rot="-9010592">
            <a:off x="8639085" y="-324942"/>
            <a:ext cx="1328833" cy="1593416"/>
          </a:xfrm>
          <a:custGeom>
            <a:avLst/>
            <a:gdLst/>
            <a:ahLst/>
            <a:cxnLst/>
            <a:rect l="l" t="t" r="r" b="b"/>
            <a:pathLst>
              <a:path w="1068" h="1278" extrusionOk="0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22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61" name="Google Shape;861;p2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02" name="Google Shape;902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03" name="Google Shape;903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3"/>
            <p:cNvGrpSpPr/>
            <p:nvPr/>
          </p:nvGrpSpPr>
          <p:grpSpPr>
            <a:xfrm rot="4013921" flipH="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3"/>
            <p:cNvGrpSpPr/>
            <p:nvPr/>
          </p:nvGrpSpPr>
          <p:grpSpPr>
            <a:xfrm rot="-606681" flipH="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23"/>
          <p:cNvGrpSpPr/>
          <p:nvPr/>
        </p:nvGrpSpPr>
        <p:grpSpPr>
          <a:xfrm rot="-606453" flipH="1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35" name="Google Shape;9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39" name="Google Shape;939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24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06" name="Google Shape;100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21713" flipH="1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1973686" y="-1548648"/>
            <a:ext cx="13341266" cy="7106286"/>
            <a:chOff x="-1973686" y="-1548648"/>
            <a:chExt cx="13341266" cy="7106286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6178889" y="-1548648"/>
              <a:ext cx="5188691" cy="5123431"/>
              <a:chOff x="6178889" y="-1548648"/>
              <a:chExt cx="5188691" cy="5123431"/>
            </a:xfrm>
          </p:grpSpPr>
          <p:sp>
            <p:nvSpPr>
              <p:cNvPr id="78" name="Google Shape;78;p3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14" extrusionOk="0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0" name="Google Shape;90;p3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91" name="Google Shape;91;p3"/>
            <p:cNvPicPr preferRelativeResize="0"/>
            <p:nvPr/>
          </p:nvPicPr>
          <p:blipFill rotWithShape="1">
            <a:blip r:embed="rId2">
              <a:alphaModFix/>
            </a:blip>
            <a:srcRect r="2553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3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94" name="Google Shape;94;p3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6603239" y="2021820"/>
            <a:ext cx="3839099" cy="3788303"/>
            <a:chOff x="6603239" y="2021820"/>
            <a:chExt cx="3839099" cy="3788303"/>
          </a:xfrm>
        </p:grpSpPr>
        <p:sp>
          <p:nvSpPr>
            <p:cNvPr id="138" name="Google Shape;138;p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avLst/>
              <a:gdLst/>
              <a:ahLst/>
              <a:cxnLst/>
              <a:rect l="l" t="t" r="r" b="b"/>
              <a:pathLst>
                <a:path w="1164" h="869" extrusionOk="0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avLst/>
              <a:gdLst/>
              <a:ahLst/>
              <a:cxnLst/>
              <a:rect l="l" t="t" r="r" b="b"/>
              <a:pathLst>
                <a:path w="796" h="618" extrusionOk="0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avLst/>
              <a:gdLst/>
              <a:ahLst/>
              <a:cxnLst/>
              <a:rect l="l" t="t" r="r" b="b"/>
              <a:pathLst>
                <a:path w="357" h="288" extrusionOk="0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avLst/>
              <a:gdLst/>
              <a:ahLst/>
              <a:cxnLst/>
              <a:rect l="l" t="t" r="r" b="b"/>
              <a:pathLst>
                <a:path w="1607" h="1048" extrusionOk="0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avLst/>
              <a:gdLst/>
              <a:ahLst/>
              <a:cxnLst/>
              <a:rect l="l" t="t" r="r" b="b"/>
              <a:pathLst>
                <a:path w="1243" h="748" extrusionOk="0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avLst/>
              <a:gdLst/>
              <a:ahLst/>
              <a:cxnLst/>
              <a:rect l="l" t="t" r="r" b="b"/>
              <a:pathLst>
                <a:path w="916" h="461" extrusionOk="0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avLst/>
              <a:gdLst/>
              <a:ahLst/>
              <a:cxnLst/>
              <a:rect l="l" t="t" r="r" b="b"/>
              <a:pathLst>
                <a:path w="423" h="192" extrusionOk="0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0" name="Google Shape;150;p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151" name="Google Shape;151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60" name="Google Shape;160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-2083996" y="-890440"/>
            <a:ext cx="12421863" cy="7846998"/>
            <a:chOff x="-2083996" y="-890440"/>
            <a:chExt cx="12421863" cy="7846998"/>
          </a:xfrm>
        </p:grpSpPr>
        <p:grpSp>
          <p:nvGrpSpPr>
            <p:cNvPr id="172" name="Google Shape;172;p5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198" name="Google Shape;19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>
            <a:spLocks noGrp="1"/>
          </p:cNvSpPr>
          <p:nvPr>
            <p:ph type="pic" idx="2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257175" dir="2580000" algn="bl" rotWithShape="0">
              <a:srgbClr val="04080D">
                <a:alpha val="50000"/>
              </a:srgbClr>
            </a:outerShdw>
          </a:effectLst>
        </p:spPr>
      </p:sp>
      <p:grpSp>
        <p:nvGrpSpPr>
          <p:cNvPr id="234" name="Google Shape;234;p7"/>
          <p:cNvGrpSpPr/>
          <p:nvPr/>
        </p:nvGrpSpPr>
        <p:grpSpPr>
          <a:xfrm>
            <a:off x="-1512012" y="-1640489"/>
            <a:ext cx="11570626" cy="8437945"/>
            <a:chOff x="-1512012" y="-1640489"/>
            <a:chExt cx="11570626" cy="8437945"/>
          </a:xfrm>
        </p:grpSpPr>
        <p:grpSp>
          <p:nvGrpSpPr>
            <p:cNvPr id="235" name="Google Shape;235;p7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" name="Google Shape;253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4" name="Google Shape;25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0" name="Google Shape;260;p8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1106665" y="-1065113"/>
            <a:ext cx="11382067" cy="7454913"/>
            <a:chOff x="-1106665" y="-1065113"/>
            <a:chExt cx="11382067" cy="7454913"/>
          </a:xfrm>
        </p:grpSpPr>
        <p:sp>
          <p:nvSpPr>
            <p:cNvPr id="303" name="Google Shape;303;p8"/>
            <p:cNvSpPr/>
            <p:nvPr/>
          </p:nvSpPr>
          <p:spPr>
            <a:xfrm rot="1320967" flipH="1">
              <a:off x="1579762" y="-266020"/>
              <a:ext cx="1189056" cy="1093803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 rot="1320964" flipH="1">
              <a:off x="1810210" y="-134162"/>
              <a:ext cx="744549" cy="70486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 rot="1320969" flipH="1">
              <a:off x="2105885" y="164249"/>
              <a:ext cx="266704" cy="263528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 rot="1320962" flipH="1">
              <a:off x="-751181" y="-680486"/>
              <a:ext cx="2516224" cy="238604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1320964" flipH="1">
              <a:off x="-607331" y="-552321"/>
              <a:ext cx="2297144" cy="207012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 rot="1320964" flipH="1">
              <a:off x="755610" y="-265020"/>
              <a:ext cx="523883" cy="515945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 rot="1320968" flipH="1">
              <a:off x="1236362" y="456934"/>
              <a:ext cx="368305" cy="187328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rot="1320970" flipH="1">
              <a:off x="-469999" y="-200487"/>
              <a:ext cx="1428770" cy="144147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rot="1320967" flipH="1">
              <a:off x="914101" y="-160908"/>
              <a:ext cx="274642" cy="246066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rot="1320969" flipH="1">
              <a:off x="-218026" y="-47953"/>
              <a:ext cx="944577" cy="820750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rot="1320965" flipH="1">
              <a:off x="104255" y="890569"/>
              <a:ext cx="401643" cy="301629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1320969" flipH="1">
              <a:off x="956682" y="995889"/>
              <a:ext cx="1068402" cy="128113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-3111477" flipH="1">
              <a:off x="7734744" y="2450512"/>
              <a:ext cx="1189049" cy="109379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3111481" flipH="1">
              <a:off x="6830599" y="3470480"/>
              <a:ext cx="2516210" cy="2386036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rot="-3111480" flipH="1">
              <a:off x="6921045" y="3587204"/>
              <a:ext cx="2297131" cy="207011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rot="-3111475" flipH="1">
              <a:off x="8194861" y="3702773"/>
              <a:ext cx="368303" cy="18732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rot="-3111477" flipH="1">
              <a:off x="7314606" y="4535356"/>
              <a:ext cx="944571" cy="82074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rot="-3111478" flipH="1">
              <a:off x="8339853" y="4853481"/>
              <a:ext cx="401641" cy="301627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rot="-3111480" flipH="1">
              <a:off x="7465418" y="4776850"/>
              <a:ext cx="642943" cy="401641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rot="-3111477" flipH="1">
              <a:off x="8959024" y="3657882"/>
              <a:ext cx="768357" cy="762006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rot="-3111475" flipH="1">
              <a:off x="9314507" y="3909721"/>
              <a:ext cx="263527" cy="214315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rot="-3111471" flipH="1">
              <a:off x="9074408" y="3751193"/>
              <a:ext cx="534993" cy="534992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3111475" flipH="1">
              <a:off x="8907485" y="3389869"/>
              <a:ext cx="1068396" cy="1281125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27" name="Google Shape;32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8"/>
            <p:cNvPicPr preferRelativeResize="0"/>
            <p:nvPr/>
          </p:nvPicPr>
          <p:blipFill rotWithShape="1">
            <a:blip r:embed="rId3">
              <a:alphaModFix/>
            </a:blip>
            <a:srcRect r="2553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35" name="Google Shape;335;p9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78" name="Google Shape;378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1" name="Google Shape;4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>
            <a:spLocks noGrp="1"/>
          </p:cNvSpPr>
          <p:nvPr>
            <p:ph type="pic" idx="2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sz="22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stormev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8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Cyclonic Cartography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22" name="Google Shape;1022;p28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Significant Tornadoes</a:t>
            </a:r>
            <a:endParaRPr dirty="0"/>
          </a:p>
        </p:txBody>
      </p:sp>
      <p:sp>
        <p:nvSpPr>
          <p:cNvPr id="1023" name="Google Shape;1023;p28"/>
          <p:cNvSpPr/>
          <p:nvPr/>
        </p:nvSpPr>
        <p:spPr>
          <a:xfrm rot="569381">
            <a:off x="4271068" y="5136778"/>
            <a:ext cx="467544" cy="38023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039" name="Google Shape;1039;p30"/>
          <p:cNvSpPr txBox="1">
            <a:spLocks noGrp="1"/>
          </p:cNvSpPr>
          <p:nvPr>
            <p:ph type="title" idx="2"/>
          </p:nvPr>
        </p:nvSpPr>
        <p:spPr>
          <a:xfrm>
            <a:off x="719975" y="1601148"/>
            <a:ext cx="2147186" cy="75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Amanda Pigman</a:t>
            </a:r>
            <a:endParaRPr dirty="0"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 idx="3"/>
          </p:nvPr>
        </p:nvSpPr>
        <p:spPr>
          <a:xfrm>
            <a:off x="719974" y="3261723"/>
            <a:ext cx="241840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Cassidy</a:t>
            </a:r>
            <a:br>
              <a:rPr lang="en" dirty="0"/>
            </a:br>
            <a:r>
              <a:rPr lang="en" dirty="0"/>
              <a:t>Simmons</a:t>
            </a:r>
            <a:endParaRPr dirty="0"/>
          </a:p>
        </p:txBody>
      </p:sp>
      <p:sp>
        <p:nvSpPr>
          <p:cNvPr id="1041" name="Google Shape;1041;p30"/>
          <p:cNvSpPr txBox="1">
            <a:spLocks noGrp="1"/>
          </p:cNvSpPr>
          <p:nvPr>
            <p:ph type="title" idx="4"/>
          </p:nvPr>
        </p:nvSpPr>
        <p:spPr>
          <a:xfrm>
            <a:off x="3419250" y="1656098"/>
            <a:ext cx="2147186" cy="696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Angie </a:t>
            </a:r>
            <a:br>
              <a:rPr lang="en" dirty="0"/>
            </a:br>
            <a:r>
              <a:rPr lang="en" dirty="0"/>
              <a:t>Foust</a:t>
            </a:r>
            <a:endParaRPr dirty="0"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5"/>
          </p:nvPr>
        </p:nvSpPr>
        <p:spPr>
          <a:xfrm>
            <a:off x="3419250" y="326172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Scott</a:t>
            </a:r>
            <a:br>
              <a:rPr lang="en" dirty="0"/>
            </a:br>
            <a:r>
              <a:rPr lang="en" dirty="0" err="1"/>
              <a:t>Arterbury</a:t>
            </a:r>
            <a:endParaRPr dirty="0"/>
          </a:p>
        </p:txBody>
      </p:sp>
      <p:sp>
        <p:nvSpPr>
          <p:cNvPr id="1043" name="Google Shape;1043;p30"/>
          <p:cNvSpPr txBox="1">
            <a:spLocks noGrp="1"/>
          </p:cNvSpPr>
          <p:nvPr>
            <p:ph type="title" idx="6"/>
          </p:nvPr>
        </p:nvSpPr>
        <p:spPr>
          <a:xfrm>
            <a:off x="6118525" y="1904515"/>
            <a:ext cx="214718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 </a:t>
            </a:r>
            <a:br>
              <a:rPr lang="en" dirty="0"/>
            </a:br>
            <a:r>
              <a:rPr lang="en" dirty="0"/>
              <a:t>Rupps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 13, 2013 — Moore, Oklahoma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8739-F985-11EB-CB0D-AB06C790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75" b="21175"/>
          <a:stretch/>
        </p:blipFill>
        <p:spPr>
          <a:xfrm>
            <a:off x="862093" y="1224211"/>
            <a:ext cx="7419813" cy="320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01C1-4E03-B2F6-5CE3-C4898534F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412" b="37569"/>
          <a:stretch/>
        </p:blipFill>
        <p:spPr>
          <a:xfrm>
            <a:off x="862093" y="310897"/>
            <a:ext cx="7419813" cy="4387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1"/>
          <p:cNvSpPr txBox="1">
            <a:spLocks noGrp="1"/>
          </p:cNvSpPr>
          <p:nvPr>
            <p:ph type="title"/>
          </p:nvPr>
        </p:nvSpPr>
        <p:spPr>
          <a:xfrm>
            <a:off x="713225" y="102872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Tornado Alley Shifting?</a:t>
            </a:r>
            <a:endParaRPr dirty="0"/>
          </a:p>
        </p:txBody>
      </p:sp>
      <p:sp>
        <p:nvSpPr>
          <p:cNvPr id="1056" name="Google Shape;1056;p31"/>
          <p:cNvSpPr txBox="1">
            <a:spLocks noGrp="1"/>
          </p:cNvSpPr>
          <p:nvPr>
            <p:ph type="subTitle" idx="1"/>
          </p:nvPr>
        </p:nvSpPr>
        <p:spPr>
          <a:xfrm>
            <a:off x="713225" y="160142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Living in Oklahoma, we are keenly aware of severe weather.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However, it seems like there are not as many tornadoes as there used to be in this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wanted to see what the data said.</a:t>
            </a:r>
            <a:endParaRPr sz="1400" dirty="0"/>
          </a:p>
        </p:txBody>
      </p:sp>
      <p:pic>
        <p:nvPicPr>
          <p:cNvPr id="1057" name="Google Shape;105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757" r="30753"/>
          <a:stretch/>
        </p:blipFill>
        <p:spPr>
          <a:xfrm>
            <a:off x="5643775" y="967900"/>
            <a:ext cx="2787000" cy="3636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3"/>
          <p:cNvSpPr txBox="1">
            <a:spLocks noGrp="1"/>
          </p:cNvSpPr>
          <p:nvPr>
            <p:ph type="subTitle" idx="4"/>
          </p:nvPr>
        </p:nvSpPr>
        <p:spPr>
          <a:xfrm>
            <a:off x="4923027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Scope</a:t>
            </a:r>
            <a:endParaRPr dirty="0"/>
          </a:p>
        </p:txBody>
      </p:sp>
      <p:sp>
        <p:nvSpPr>
          <p:cNvPr id="1077" name="Google Shape;107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078" name="Google Shape;1078;p33"/>
          <p:cNvSpPr txBox="1">
            <a:spLocks noGrp="1"/>
          </p:cNvSpPr>
          <p:nvPr>
            <p:ph type="subTitle" idx="1"/>
          </p:nvPr>
        </p:nvSpPr>
        <p:spPr>
          <a:xfrm>
            <a:off x="4923248" y="2417242"/>
            <a:ext cx="3406935" cy="1761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Our considerations when choosing data: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All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As far back as there are records?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Significant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Limit to more recent years?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Has tornado alley shifted?</a:t>
            </a:r>
            <a:endParaRPr sz="1400" dirty="0"/>
          </a:p>
        </p:txBody>
      </p:sp>
      <p:sp>
        <p:nvSpPr>
          <p:cNvPr id="1079" name="Google Shape;1079;p33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NOAA’s National Weather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-US" sz="1400" dirty="0">
                <a:hlinkClick r:id="rId3"/>
              </a:rPr>
              <a:t>https://www.ncdc.noaa.gov/stormevents/</a:t>
            </a:r>
            <a:r>
              <a:rPr lang="en" sz="1400" dirty="0"/>
              <a:t>) was our source.</a:t>
            </a:r>
            <a:endParaRPr sz="1400" dirty="0"/>
          </a:p>
        </p:txBody>
      </p:sp>
      <p:sp>
        <p:nvSpPr>
          <p:cNvPr id="1080" name="Google Shape;1080;p33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1081" name="Google Shape;1081;p33"/>
          <p:cNvSpPr/>
          <p:nvPr/>
        </p:nvSpPr>
        <p:spPr>
          <a:xfrm>
            <a:off x="1834811" y="16683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3"/>
          <p:cNvSpPr/>
          <p:nvPr/>
        </p:nvSpPr>
        <p:spPr>
          <a:xfrm>
            <a:off x="5021663" y="1666662"/>
            <a:ext cx="379135" cy="38133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Extract, Transform, and Load</a:t>
            </a:r>
            <a:endParaRPr dirty="0"/>
          </a:p>
        </p:txBody>
      </p:sp>
      <p:sp>
        <p:nvSpPr>
          <p:cNvPr id="1088" name="Google Shape;1088;p3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Sourcing</a:t>
            </a:r>
            <a:endParaRPr dirty="0"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National Weather Service’s data, we filtered all weather events to tornadoes. We determined to focus on the data starting  January 1, 2000 and EF 3 and stronger tornadoes.</a:t>
            </a:r>
            <a:endParaRPr dirty="0"/>
          </a:p>
        </p:txBody>
      </p:sp>
      <p:sp>
        <p:nvSpPr>
          <p:cNvPr id="1091" name="Google Shape;1091;p34"/>
          <p:cNvSpPr txBox="1">
            <a:spLocks noGrp="1"/>
          </p:cNvSpPr>
          <p:nvPr>
            <p:ph type="subTitle" idx="2"/>
          </p:nvPr>
        </p:nvSpPr>
        <p:spPr>
          <a:xfrm>
            <a:off x="3395250" y="2434598"/>
            <a:ext cx="2353500" cy="248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cleaned the data by removing columns of information that we didn’t need for our analysis and combining multiple CSV files (due to limitations from the website) into one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removed rows with missing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converted our CSV files to both regular JSON and </a:t>
            </a:r>
            <a:r>
              <a:rPr lang="en" dirty="0" err="1"/>
              <a:t>geoJSON</a:t>
            </a:r>
            <a:r>
              <a:rPr lang="en" dirty="0"/>
              <a:t> files to use in our visualizations.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We also </a:t>
            </a:r>
            <a:r>
              <a:rPr lang="en-US" dirty="0"/>
              <a:t>created a MongoDB to parse the data for our charts.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1093;p3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Loading</a:t>
            </a:r>
            <a:endParaRPr dirty="0"/>
          </a:p>
        </p:txBody>
      </p:sp>
      <p:sp>
        <p:nvSpPr>
          <p:cNvPr id="2" name="Google Shape;1375;p48">
            <a:extLst>
              <a:ext uri="{FF2B5EF4-FFF2-40B4-BE49-F238E27FC236}">
                <a16:creationId xmlns:a16="http://schemas.microsoft.com/office/drawing/2014/main" id="{159CFB0A-B6AB-3208-3E03-0A7785A9F18F}"/>
              </a:ext>
            </a:extLst>
          </p:cNvPr>
          <p:cNvSpPr/>
          <p:nvPr/>
        </p:nvSpPr>
        <p:spPr>
          <a:xfrm>
            <a:off x="865713" y="1680695"/>
            <a:ext cx="379135" cy="380235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43" y="144"/>
                </a:moveTo>
                <a:cubicBezTo>
                  <a:pt x="142" y="145"/>
                  <a:pt x="141" y="145"/>
                  <a:pt x="139" y="145"/>
                </a:cubicBezTo>
                <a:cubicBezTo>
                  <a:pt x="138" y="145"/>
                  <a:pt x="136" y="145"/>
                  <a:pt x="135" y="144"/>
                </a:cubicBezTo>
                <a:cubicBezTo>
                  <a:pt x="31" y="40"/>
                  <a:pt x="31" y="40"/>
                  <a:pt x="31" y="40"/>
                </a:cubicBezTo>
                <a:cubicBezTo>
                  <a:pt x="25" y="43"/>
                  <a:pt x="21" y="50"/>
                  <a:pt x="21" y="57"/>
                </a:cubicBezTo>
                <a:cubicBezTo>
                  <a:pt x="21" y="59"/>
                  <a:pt x="21" y="61"/>
                  <a:pt x="22" y="64"/>
                </a:cubicBezTo>
                <a:cubicBezTo>
                  <a:pt x="23" y="66"/>
                  <a:pt x="22" y="69"/>
                  <a:pt x="20" y="71"/>
                </a:cubicBezTo>
                <a:cubicBezTo>
                  <a:pt x="15" y="73"/>
                  <a:pt x="12" y="78"/>
                  <a:pt x="12" y="84"/>
                </a:cubicBezTo>
                <a:cubicBezTo>
                  <a:pt x="12" y="92"/>
                  <a:pt x="18" y="99"/>
                  <a:pt x="27" y="99"/>
                </a:cubicBezTo>
                <a:cubicBezTo>
                  <a:pt x="30" y="99"/>
                  <a:pt x="32" y="101"/>
                  <a:pt x="32" y="104"/>
                </a:cubicBezTo>
                <a:cubicBezTo>
                  <a:pt x="32" y="107"/>
                  <a:pt x="30" y="110"/>
                  <a:pt x="27" y="110"/>
                </a:cubicBezTo>
                <a:cubicBezTo>
                  <a:pt x="12" y="110"/>
                  <a:pt x="0" y="98"/>
                  <a:pt x="0" y="84"/>
                </a:cubicBezTo>
                <a:cubicBezTo>
                  <a:pt x="0" y="76"/>
                  <a:pt x="4" y="68"/>
                  <a:pt x="10" y="63"/>
                </a:cubicBezTo>
                <a:cubicBezTo>
                  <a:pt x="10" y="61"/>
                  <a:pt x="10" y="59"/>
                  <a:pt x="10" y="57"/>
                </a:cubicBezTo>
                <a:cubicBezTo>
                  <a:pt x="10" y="47"/>
                  <a:pt x="15" y="37"/>
                  <a:pt x="23" y="32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8"/>
                  <a:pt x="0" y="5"/>
                  <a:pt x="2" y="3"/>
                </a:cubicBezTo>
                <a:cubicBezTo>
                  <a:pt x="4" y="0"/>
                  <a:pt x="8" y="0"/>
                  <a:pt x="10" y="3"/>
                </a:cubicBezTo>
                <a:cubicBezTo>
                  <a:pt x="143" y="136"/>
                  <a:pt x="143" y="136"/>
                  <a:pt x="143" y="136"/>
                </a:cubicBezTo>
                <a:cubicBezTo>
                  <a:pt x="145" y="138"/>
                  <a:pt x="145" y="142"/>
                  <a:pt x="143" y="144"/>
                </a:cubicBezTo>
                <a:close/>
                <a:moveTo>
                  <a:pt x="45" y="23"/>
                </a:moveTo>
                <a:cubicBezTo>
                  <a:pt x="48" y="25"/>
                  <a:pt x="51" y="24"/>
                  <a:pt x="53" y="22"/>
                </a:cubicBezTo>
                <a:cubicBezTo>
                  <a:pt x="58" y="16"/>
                  <a:pt x="65" y="12"/>
                  <a:pt x="73" y="12"/>
                </a:cubicBezTo>
                <a:cubicBezTo>
                  <a:pt x="87" y="12"/>
                  <a:pt x="97" y="23"/>
                  <a:pt x="98" y="36"/>
                </a:cubicBezTo>
                <a:cubicBezTo>
                  <a:pt x="98" y="38"/>
                  <a:pt x="99" y="39"/>
                  <a:pt x="100" y="40"/>
                </a:cubicBezTo>
                <a:cubicBezTo>
                  <a:pt x="101" y="41"/>
                  <a:pt x="102" y="42"/>
                  <a:pt x="104" y="42"/>
                </a:cubicBezTo>
                <a:cubicBezTo>
                  <a:pt x="104" y="42"/>
                  <a:pt x="105" y="42"/>
                  <a:pt x="105" y="42"/>
                </a:cubicBezTo>
                <a:cubicBezTo>
                  <a:pt x="121" y="42"/>
                  <a:pt x="134" y="54"/>
                  <a:pt x="134" y="70"/>
                </a:cubicBezTo>
                <a:cubicBezTo>
                  <a:pt x="134" y="79"/>
                  <a:pt x="130" y="87"/>
                  <a:pt x="123" y="92"/>
                </a:cubicBezTo>
                <a:cubicBezTo>
                  <a:pt x="121" y="94"/>
                  <a:pt x="120" y="98"/>
                  <a:pt x="122" y="100"/>
                </a:cubicBezTo>
                <a:cubicBezTo>
                  <a:pt x="124" y="101"/>
                  <a:pt x="125" y="102"/>
                  <a:pt x="127" y="102"/>
                </a:cubicBezTo>
                <a:cubicBezTo>
                  <a:pt x="128" y="102"/>
                  <a:pt x="129" y="102"/>
                  <a:pt x="130" y="101"/>
                </a:cubicBezTo>
                <a:cubicBezTo>
                  <a:pt x="140" y="93"/>
                  <a:pt x="145" y="82"/>
                  <a:pt x="145" y="70"/>
                </a:cubicBezTo>
                <a:cubicBezTo>
                  <a:pt x="145" y="49"/>
                  <a:pt x="129" y="32"/>
                  <a:pt x="109" y="31"/>
                </a:cubicBezTo>
                <a:cubicBezTo>
                  <a:pt x="107" y="23"/>
                  <a:pt x="104" y="16"/>
                  <a:pt x="98" y="11"/>
                </a:cubicBezTo>
                <a:cubicBezTo>
                  <a:pt x="91" y="5"/>
                  <a:pt x="83" y="1"/>
                  <a:pt x="73" y="1"/>
                </a:cubicBezTo>
                <a:cubicBezTo>
                  <a:pt x="62" y="1"/>
                  <a:pt x="51" y="6"/>
                  <a:pt x="44" y="15"/>
                </a:cubicBezTo>
                <a:cubicBezTo>
                  <a:pt x="43" y="18"/>
                  <a:pt x="43" y="21"/>
                  <a:pt x="45" y="23"/>
                </a:cubicBezTo>
                <a:close/>
                <a:moveTo>
                  <a:pt x="55" y="94"/>
                </a:moveTo>
                <a:cubicBezTo>
                  <a:pt x="55" y="90"/>
                  <a:pt x="52" y="86"/>
                  <a:pt x="48" y="86"/>
                </a:cubicBezTo>
                <a:cubicBezTo>
                  <a:pt x="44" y="86"/>
                  <a:pt x="41" y="90"/>
                  <a:pt x="41" y="94"/>
                </a:cubicBezTo>
                <a:cubicBezTo>
                  <a:pt x="41" y="97"/>
                  <a:pt x="44" y="101"/>
                  <a:pt x="48" y="101"/>
                </a:cubicBezTo>
                <a:cubicBezTo>
                  <a:pt x="52" y="101"/>
                  <a:pt x="55" y="97"/>
                  <a:pt x="55" y="94"/>
                </a:cubicBezTo>
                <a:close/>
                <a:moveTo>
                  <a:pt x="78" y="138"/>
                </a:moveTo>
                <a:cubicBezTo>
                  <a:pt x="78" y="135"/>
                  <a:pt x="75" y="131"/>
                  <a:pt x="71" y="131"/>
                </a:cubicBezTo>
                <a:cubicBezTo>
                  <a:pt x="67" y="131"/>
                  <a:pt x="64" y="135"/>
                  <a:pt x="64" y="138"/>
                </a:cubicBezTo>
                <a:cubicBezTo>
                  <a:pt x="64" y="142"/>
                  <a:pt x="67" y="145"/>
                  <a:pt x="71" y="145"/>
                </a:cubicBezTo>
                <a:cubicBezTo>
                  <a:pt x="75" y="145"/>
                  <a:pt x="78" y="142"/>
                  <a:pt x="78" y="138"/>
                </a:cubicBezTo>
                <a:close/>
                <a:moveTo>
                  <a:pt x="78" y="116"/>
                </a:moveTo>
                <a:cubicBezTo>
                  <a:pt x="78" y="112"/>
                  <a:pt x="75" y="109"/>
                  <a:pt x="71" y="109"/>
                </a:cubicBezTo>
                <a:cubicBezTo>
                  <a:pt x="67" y="109"/>
                  <a:pt x="64" y="112"/>
                  <a:pt x="64" y="116"/>
                </a:cubicBezTo>
                <a:cubicBezTo>
                  <a:pt x="64" y="120"/>
                  <a:pt x="67" y="123"/>
                  <a:pt x="71" y="123"/>
                </a:cubicBezTo>
                <a:cubicBezTo>
                  <a:pt x="75" y="123"/>
                  <a:pt x="78" y="120"/>
                  <a:pt x="78" y="116"/>
                </a:cubicBezTo>
                <a:close/>
                <a:moveTo>
                  <a:pt x="101" y="138"/>
                </a:moveTo>
                <a:cubicBezTo>
                  <a:pt x="101" y="135"/>
                  <a:pt x="97" y="131"/>
                  <a:pt x="93" y="131"/>
                </a:cubicBezTo>
                <a:cubicBezTo>
                  <a:pt x="90" y="131"/>
                  <a:pt x="86" y="135"/>
                  <a:pt x="86" y="138"/>
                </a:cubicBezTo>
                <a:cubicBezTo>
                  <a:pt x="86" y="142"/>
                  <a:pt x="90" y="145"/>
                  <a:pt x="93" y="145"/>
                </a:cubicBezTo>
                <a:cubicBezTo>
                  <a:pt x="97" y="145"/>
                  <a:pt x="101" y="142"/>
                  <a:pt x="101" y="138"/>
                </a:cubicBezTo>
                <a:close/>
                <a:moveTo>
                  <a:pt x="55" y="116"/>
                </a:moveTo>
                <a:cubicBezTo>
                  <a:pt x="55" y="112"/>
                  <a:pt x="52" y="109"/>
                  <a:pt x="48" y="109"/>
                </a:cubicBezTo>
                <a:cubicBezTo>
                  <a:pt x="44" y="109"/>
                  <a:pt x="41" y="112"/>
                  <a:pt x="41" y="116"/>
                </a:cubicBezTo>
                <a:cubicBezTo>
                  <a:pt x="41" y="120"/>
                  <a:pt x="44" y="123"/>
                  <a:pt x="48" y="123"/>
                </a:cubicBezTo>
                <a:cubicBezTo>
                  <a:pt x="52" y="123"/>
                  <a:pt x="55" y="120"/>
                  <a:pt x="55" y="116"/>
                </a:cubicBezTo>
                <a:close/>
                <a:moveTo>
                  <a:pt x="55" y="138"/>
                </a:moveTo>
                <a:cubicBezTo>
                  <a:pt x="55" y="135"/>
                  <a:pt x="52" y="131"/>
                  <a:pt x="48" y="131"/>
                </a:cubicBezTo>
                <a:cubicBezTo>
                  <a:pt x="44" y="131"/>
                  <a:pt x="41" y="135"/>
                  <a:pt x="41" y="138"/>
                </a:cubicBezTo>
                <a:cubicBezTo>
                  <a:pt x="41" y="142"/>
                  <a:pt x="44" y="145"/>
                  <a:pt x="48" y="145"/>
                </a:cubicBezTo>
                <a:cubicBezTo>
                  <a:pt x="52" y="145"/>
                  <a:pt x="55" y="142"/>
                  <a:pt x="55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81;p48">
            <a:extLst>
              <a:ext uri="{FF2B5EF4-FFF2-40B4-BE49-F238E27FC236}">
                <a16:creationId xmlns:a16="http://schemas.microsoft.com/office/drawing/2014/main" id="{9DDD95D1-15F7-216E-4398-E8D57273850F}"/>
              </a:ext>
            </a:extLst>
          </p:cNvPr>
          <p:cNvSpPr/>
          <p:nvPr/>
        </p:nvSpPr>
        <p:spPr>
          <a:xfrm>
            <a:off x="3478760" y="16696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7" y="109"/>
                </a:moveTo>
                <a:cubicBezTo>
                  <a:pt x="12" y="109"/>
                  <a:pt x="0" y="97"/>
                  <a:pt x="0" y="83"/>
                </a:cubicBezTo>
                <a:cubicBezTo>
                  <a:pt x="0" y="75"/>
                  <a:pt x="4" y="67"/>
                  <a:pt x="10" y="62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9"/>
                  <a:pt x="23" y="26"/>
                  <a:pt x="39" y="25"/>
                </a:cubicBezTo>
                <a:cubicBezTo>
                  <a:pt x="41" y="19"/>
                  <a:pt x="44" y="13"/>
                  <a:pt x="50" y="9"/>
                </a:cubicBezTo>
                <a:cubicBezTo>
                  <a:pt x="56" y="3"/>
                  <a:pt x="65" y="0"/>
                  <a:pt x="73" y="0"/>
                </a:cubicBezTo>
                <a:cubicBezTo>
                  <a:pt x="83" y="0"/>
                  <a:pt x="91" y="4"/>
                  <a:pt x="98" y="10"/>
                </a:cubicBezTo>
                <a:cubicBezTo>
                  <a:pt x="104" y="15"/>
                  <a:pt x="107" y="22"/>
                  <a:pt x="109" y="30"/>
                </a:cubicBezTo>
                <a:cubicBezTo>
                  <a:pt x="129" y="31"/>
                  <a:pt x="145" y="48"/>
                  <a:pt x="145" y="69"/>
                </a:cubicBezTo>
                <a:cubicBezTo>
                  <a:pt x="145" y="87"/>
                  <a:pt x="133" y="103"/>
                  <a:pt x="116" y="108"/>
                </a:cubicBezTo>
                <a:cubicBezTo>
                  <a:pt x="113" y="108"/>
                  <a:pt x="109" y="107"/>
                  <a:pt x="109" y="104"/>
                </a:cubicBezTo>
                <a:cubicBezTo>
                  <a:pt x="108" y="101"/>
                  <a:pt x="110" y="97"/>
                  <a:pt x="113" y="97"/>
                </a:cubicBezTo>
                <a:cubicBezTo>
                  <a:pt x="125" y="93"/>
                  <a:pt x="134" y="82"/>
                  <a:pt x="134" y="69"/>
                </a:cubicBezTo>
                <a:cubicBezTo>
                  <a:pt x="134" y="53"/>
                  <a:pt x="121" y="41"/>
                  <a:pt x="105" y="41"/>
                </a:cubicBezTo>
                <a:cubicBezTo>
                  <a:pt x="105" y="41"/>
                  <a:pt x="104" y="41"/>
                  <a:pt x="104" y="41"/>
                </a:cubicBezTo>
                <a:cubicBezTo>
                  <a:pt x="102" y="41"/>
                  <a:pt x="101" y="40"/>
                  <a:pt x="100" y="39"/>
                </a:cubicBezTo>
                <a:cubicBezTo>
                  <a:pt x="99" y="38"/>
                  <a:pt x="98" y="37"/>
                  <a:pt x="98" y="35"/>
                </a:cubicBezTo>
                <a:cubicBezTo>
                  <a:pt x="97" y="22"/>
                  <a:pt x="87" y="11"/>
                  <a:pt x="73" y="11"/>
                </a:cubicBezTo>
                <a:cubicBezTo>
                  <a:pt x="61" y="11"/>
                  <a:pt x="51" y="20"/>
                  <a:pt x="49" y="32"/>
                </a:cubicBezTo>
                <a:cubicBezTo>
                  <a:pt x="48" y="35"/>
                  <a:pt x="45" y="37"/>
                  <a:pt x="42" y="37"/>
                </a:cubicBezTo>
                <a:cubicBezTo>
                  <a:pt x="42" y="37"/>
                  <a:pt x="41" y="37"/>
                  <a:pt x="40" y="37"/>
                </a:cubicBezTo>
                <a:cubicBezTo>
                  <a:pt x="30" y="37"/>
                  <a:pt x="21" y="45"/>
                  <a:pt x="21" y="56"/>
                </a:cubicBezTo>
                <a:cubicBezTo>
                  <a:pt x="21" y="58"/>
                  <a:pt x="21" y="60"/>
                  <a:pt x="22" y="63"/>
                </a:cubicBezTo>
                <a:cubicBezTo>
                  <a:pt x="23" y="65"/>
                  <a:pt x="22" y="68"/>
                  <a:pt x="20" y="70"/>
                </a:cubicBezTo>
                <a:cubicBezTo>
                  <a:pt x="15" y="72"/>
                  <a:pt x="12" y="77"/>
                  <a:pt x="12" y="83"/>
                </a:cubicBezTo>
                <a:cubicBezTo>
                  <a:pt x="12" y="91"/>
                  <a:pt x="18" y="98"/>
                  <a:pt x="27" y="98"/>
                </a:cubicBezTo>
                <a:cubicBezTo>
                  <a:pt x="30" y="98"/>
                  <a:pt x="32" y="100"/>
                  <a:pt x="32" y="103"/>
                </a:cubicBezTo>
                <a:cubicBezTo>
                  <a:pt x="32" y="106"/>
                  <a:pt x="30" y="109"/>
                  <a:pt x="27" y="109"/>
                </a:cubicBezTo>
                <a:close/>
                <a:moveTo>
                  <a:pt x="102" y="115"/>
                </a:moveTo>
                <a:cubicBezTo>
                  <a:pt x="102" y="81"/>
                  <a:pt x="102" y="81"/>
                  <a:pt x="102" y="81"/>
                </a:cubicBezTo>
                <a:cubicBezTo>
                  <a:pt x="102" y="78"/>
                  <a:pt x="100" y="76"/>
                  <a:pt x="97" y="76"/>
                </a:cubicBezTo>
                <a:cubicBezTo>
                  <a:pt x="93" y="75"/>
                  <a:pt x="91" y="78"/>
                  <a:pt x="91" y="81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18"/>
                  <a:pt x="93" y="120"/>
                  <a:pt x="96" y="120"/>
                </a:cubicBezTo>
                <a:cubicBezTo>
                  <a:pt x="99" y="121"/>
                  <a:pt x="102" y="118"/>
                  <a:pt x="102" y="115"/>
                </a:cubicBezTo>
                <a:close/>
                <a:moveTo>
                  <a:pt x="76" y="97"/>
                </a:moveTo>
                <a:cubicBezTo>
                  <a:pt x="76" y="64"/>
                  <a:pt x="76" y="64"/>
                  <a:pt x="76" y="64"/>
                </a:cubicBezTo>
                <a:cubicBezTo>
                  <a:pt x="76" y="61"/>
                  <a:pt x="74" y="58"/>
                  <a:pt x="71" y="58"/>
                </a:cubicBezTo>
                <a:cubicBezTo>
                  <a:pt x="68" y="58"/>
                  <a:pt x="65" y="60"/>
                  <a:pt x="65" y="63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100"/>
                  <a:pt x="67" y="102"/>
                  <a:pt x="70" y="103"/>
                </a:cubicBezTo>
                <a:cubicBezTo>
                  <a:pt x="74" y="103"/>
                  <a:pt x="76" y="100"/>
                  <a:pt x="76" y="97"/>
                </a:cubicBezTo>
                <a:close/>
                <a:moveTo>
                  <a:pt x="51" y="115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78"/>
                  <a:pt x="49" y="76"/>
                  <a:pt x="46" y="76"/>
                </a:cubicBezTo>
                <a:cubicBezTo>
                  <a:pt x="43" y="75"/>
                  <a:pt x="40" y="78"/>
                  <a:pt x="40" y="81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118"/>
                  <a:pt x="42" y="120"/>
                  <a:pt x="45" y="120"/>
                </a:cubicBezTo>
                <a:cubicBezTo>
                  <a:pt x="48" y="121"/>
                  <a:pt x="51" y="118"/>
                  <a:pt x="51" y="115"/>
                </a:cubicBezTo>
                <a:close/>
                <a:moveTo>
                  <a:pt x="89" y="137"/>
                </a:moveTo>
                <a:cubicBezTo>
                  <a:pt x="89" y="134"/>
                  <a:pt x="92" y="130"/>
                  <a:pt x="96" y="130"/>
                </a:cubicBezTo>
                <a:cubicBezTo>
                  <a:pt x="100" y="130"/>
                  <a:pt x="103" y="134"/>
                  <a:pt x="103" y="137"/>
                </a:cubicBezTo>
                <a:cubicBezTo>
                  <a:pt x="103" y="141"/>
                  <a:pt x="100" y="144"/>
                  <a:pt x="96" y="144"/>
                </a:cubicBezTo>
                <a:cubicBezTo>
                  <a:pt x="92" y="144"/>
                  <a:pt x="89" y="141"/>
                  <a:pt x="89" y="137"/>
                </a:cubicBezTo>
                <a:close/>
                <a:moveTo>
                  <a:pt x="46" y="144"/>
                </a:moveTo>
                <a:cubicBezTo>
                  <a:pt x="49" y="144"/>
                  <a:pt x="53" y="141"/>
                  <a:pt x="53" y="137"/>
                </a:cubicBezTo>
                <a:cubicBezTo>
                  <a:pt x="53" y="134"/>
                  <a:pt x="49" y="130"/>
                  <a:pt x="46" y="130"/>
                </a:cubicBezTo>
                <a:cubicBezTo>
                  <a:pt x="42" y="130"/>
                  <a:pt x="38" y="134"/>
                  <a:pt x="38" y="137"/>
                </a:cubicBezTo>
                <a:cubicBezTo>
                  <a:pt x="38" y="141"/>
                  <a:pt x="42" y="144"/>
                  <a:pt x="46" y="144"/>
                </a:cubicBezTo>
                <a:close/>
                <a:moveTo>
                  <a:pt x="71" y="127"/>
                </a:moveTo>
                <a:cubicBezTo>
                  <a:pt x="75" y="127"/>
                  <a:pt x="78" y="124"/>
                  <a:pt x="78" y="120"/>
                </a:cubicBezTo>
                <a:cubicBezTo>
                  <a:pt x="78" y="116"/>
                  <a:pt x="75" y="113"/>
                  <a:pt x="71" y="113"/>
                </a:cubicBezTo>
                <a:cubicBezTo>
                  <a:pt x="67" y="113"/>
                  <a:pt x="64" y="116"/>
                  <a:pt x="64" y="120"/>
                </a:cubicBezTo>
                <a:cubicBezTo>
                  <a:pt x="64" y="124"/>
                  <a:pt x="67" y="127"/>
                  <a:pt x="71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83;p48">
            <a:extLst>
              <a:ext uri="{FF2B5EF4-FFF2-40B4-BE49-F238E27FC236}">
                <a16:creationId xmlns:a16="http://schemas.microsoft.com/office/drawing/2014/main" id="{FA9C5F4F-B398-B501-B4CB-CCAC697F65F7}"/>
              </a:ext>
            </a:extLst>
          </p:cNvPr>
          <p:cNvSpPr/>
          <p:nvPr/>
        </p:nvSpPr>
        <p:spPr>
          <a:xfrm>
            <a:off x="6057640" y="1680694"/>
            <a:ext cx="384645" cy="380235"/>
          </a:xfrm>
          <a:custGeom>
            <a:avLst/>
            <a:gdLst/>
            <a:ahLst/>
            <a:cxnLst/>
            <a:rect l="l" t="t" r="r" b="b"/>
            <a:pathLst>
              <a:path w="147" h="145" extrusionOk="0">
                <a:moveTo>
                  <a:pt x="48" y="145"/>
                </a:moveTo>
                <a:cubicBezTo>
                  <a:pt x="46" y="145"/>
                  <a:pt x="45" y="145"/>
                  <a:pt x="43" y="145"/>
                </a:cubicBezTo>
                <a:cubicBezTo>
                  <a:pt x="38" y="142"/>
                  <a:pt x="35" y="137"/>
                  <a:pt x="36" y="132"/>
                </a:cubicBezTo>
                <a:cubicBezTo>
                  <a:pt x="42" y="97"/>
                  <a:pt x="42" y="97"/>
                  <a:pt x="42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13" y="97"/>
                  <a:pt x="6" y="93"/>
                  <a:pt x="3" y="87"/>
                </a:cubicBezTo>
                <a:cubicBezTo>
                  <a:pt x="0" y="82"/>
                  <a:pt x="1" y="74"/>
                  <a:pt x="5" y="69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7" y="1"/>
                  <a:pt x="53" y="0"/>
                  <a:pt x="58" y="2"/>
                </a:cubicBezTo>
                <a:cubicBezTo>
                  <a:pt x="63" y="4"/>
                  <a:pt x="66" y="9"/>
                  <a:pt x="65" y="15"/>
                </a:cubicBezTo>
                <a:cubicBezTo>
                  <a:pt x="60" y="50"/>
                  <a:pt x="60" y="50"/>
                  <a:pt x="60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8" y="50"/>
                  <a:pt x="95" y="53"/>
                  <a:pt x="98" y="59"/>
                </a:cubicBezTo>
                <a:cubicBezTo>
                  <a:pt x="101" y="65"/>
                  <a:pt x="100" y="72"/>
                  <a:pt x="96" y="78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44"/>
                  <a:pt x="51" y="145"/>
                  <a:pt x="48" y="145"/>
                </a:cubicBezTo>
                <a:close/>
                <a:moveTo>
                  <a:pt x="53" y="13"/>
                </a:moveTo>
                <a:cubicBezTo>
                  <a:pt x="53" y="13"/>
                  <a:pt x="14" y="75"/>
                  <a:pt x="14" y="75"/>
                </a:cubicBezTo>
                <a:cubicBezTo>
                  <a:pt x="12" y="78"/>
                  <a:pt x="13" y="81"/>
                  <a:pt x="13" y="82"/>
                </a:cubicBezTo>
                <a:cubicBezTo>
                  <a:pt x="15" y="85"/>
                  <a:pt x="17" y="86"/>
                  <a:pt x="20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6"/>
                  <a:pt x="50" y="86"/>
                  <a:pt x="51" y="87"/>
                </a:cubicBezTo>
                <a:cubicBezTo>
                  <a:pt x="53" y="88"/>
                  <a:pt x="54" y="90"/>
                  <a:pt x="54" y="92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7" y="134"/>
                  <a:pt x="47" y="134"/>
                  <a:pt x="47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9" y="68"/>
                  <a:pt x="88" y="65"/>
                  <a:pt x="88" y="64"/>
                </a:cubicBezTo>
                <a:cubicBezTo>
                  <a:pt x="86" y="62"/>
                  <a:pt x="84" y="61"/>
                  <a:pt x="81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2" y="61"/>
                  <a:pt x="51" y="61"/>
                  <a:pt x="50" y="60"/>
                </a:cubicBezTo>
                <a:cubicBezTo>
                  <a:pt x="48" y="59"/>
                  <a:pt x="47" y="57"/>
                  <a:pt x="47" y="54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2"/>
                </a:cubicBezTo>
                <a:cubicBezTo>
                  <a:pt x="54" y="12"/>
                  <a:pt x="53" y="12"/>
                  <a:pt x="53" y="13"/>
                </a:cubicBezTo>
                <a:close/>
                <a:moveTo>
                  <a:pt x="111" y="91"/>
                </a:moveTo>
                <a:cubicBezTo>
                  <a:pt x="110" y="91"/>
                  <a:pt x="109" y="90"/>
                  <a:pt x="108" y="89"/>
                </a:cubicBezTo>
                <a:cubicBezTo>
                  <a:pt x="105" y="87"/>
                  <a:pt x="105" y="84"/>
                  <a:pt x="107" y="82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4" y="44"/>
                  <a:pt x="135" y="43"/>
                  <a:pt x="134" y="42"/>
                </a:cubicBezTo>
                <a:cubicBezTo>
                  <a:pt x="134" y="42"/>
                  <a:pt x="134" y="41"/>
                  <a:pt x="133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0" y="41"/>
                  <a:pt x="109" y="41"/>
                </a:cubicBezTo>
                <a:cubicBezTo>
                  <a:pt x="107" y="39"/>
                  <a:pt x="106" y="37"/>
                  <a:pt x="107" y="35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96" y="37"/>
                  <a:pt x="96" y="37"/>
                  <a:pt x="96" y="37"/>
                </a:cubicBezTo>
                <a:cubicBezTo>
                  <a:pt x="94" y="40"/>
                  <a:pt x="90" y="40"/>
                  <a:pt x="88" y="39"/>
                </a:cubicBezTo>
                <a:cubicBezTo>
                  <a:pt x="85" y="37"/>
                  <a:pt x="85" y="33"/>
                  <a:pt x="86" y="31"/>
                </a:cubicBezTo>
                <a:cubicBezTo>
                  <a:pt x="105" y="5"/>
                  <a:pt x="105" y="5"/>
                  <a:pt x="105" y="5"/>
                </a:cubicBezTo>
                <a:cubicBezTo>
                  <a:pt x="107" y="1"/>
                  <a:pt x="112" y="0"/>
                  <a:pt x="116" y="2"/>
                </a:cubicBezTo>
                <a:cubicBezTo>
                  <a:pt x="120" y="3"/>
                  <a:pt x="122" y="8"/>
                  <a:pt x="122" y="12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8" y="30"/>
                  <a:pt x="142" y="33"/>
                  <a:pt x="144" y="37"/>
                </a:cubicBezTo>
                <a:cubicBezTo>
                  <a:pt x="147" y="41"/>
                  <a:pt x="146" y="46"/>
                  <a:pt x="143" y="50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5" y="90"/>
                  <a:pt x="113" y="91"/>
                  <a:pt x="111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7CA3-D2A0-A4C3-031D-F8B144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2AF23-CFAA-97E5-498D-84CC0191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61" y="2434599"/>
            <a:ext cx="2582093" cy="1501800"/>
          </a:xfrm>
        </p:spPr>
        <p:txBody>
          <a:bodyPr/>
          <a:lstStyle/>
          <a:p>
            <a:pPr indent="0"/>
            <a:r>
              <a:rPr lang="en-US" dirty="0">
                <a:effectLst/>
                <a:latin typeface="Helvetica Neue" panose="02000503000000020004" pitchFamily="2" charset="0"/>
              </a:rPr>
              <a:t>Our project was only exploratory in nature and not intended to influence policy or decision making of any kind. 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28B8F5-F602-8D81-83A5-B73F99F4F6C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23848" y="2434599"/>
            <a:ext cx="2353500" cy="1501800"/>
          </a:xfrm>
        </p:spPr>
        <p:txBody>
          <a:bodyPr/>
          <a:lstStyle/>
          <a:p>
            <a:pPr indent="0"/>
            <a:r>
              <a:rPr lang="en-US" dirty="0">
                <a:effectLst/>
                <a:latin typeface="Helvetica Neue" panose="02000503000000020004" pitchFamily="2" charset="0"/>
              </a:rPr>
              <a:t>Our data did not include any personal identifiable information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9525BCA-A33A-0BF9-290E-16BC6259F29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13153" y="2055425"/>
            <a:ext cx="2582093" cy="431400"/>
          </a:xfrm>
        </p:spPr>
        <p:txBody>
          <a:bodyPr/>
          <a:lstStyle/>
          <a:p>
            <a:r>
              <a:rPr lang="en-US" dirty="0"/>
              <a:t>Exploratory Only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E393A18-B1B1-D51E-11C3-1A70DB47866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759519" y="2055425"/>
            <a:ext cx="3333621" cy="431400"/>
          </a:xfrm>
        </p:spPr>
        <p:txBody>
          <a:bodyPr/>
          <a:lstStyle/>
          <a:p>
            <a:r>
              <a:rPr lang="en-US" dirty="0"/>
              <a:t>No Personal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52441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2"/>
          <p:cNvSpPr txBox="1">
            <a:spLocks noGrp="1"/>
          </p:cNvSpPr>
          <p:nvPr>
            <p:ph type="title"/>
          </p:nvPr>
        </p:nvSpPr>
        <p:spPr>
          <a:xfrm>
            <a:off x="2347564" y="2226752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the Data</a:t>
            </a:r>
            <a:endParaRPr dirty="0"/>
          </a:p>
        </p:txBody>
      </p:sp>
      <p:pic>
        <p:nvPicPr>
          <p:cNvPr id="1064" name="Google Shape;1064;p32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 rot="-10560473">
            <a:off x="-85736" y="5195784"/>
            <a:ext cx="644576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32"/>
          <p:cNvGrpSpPr/>
          <p:nvPr/>
        </p:nvGrpSpPr>
        <p:grpSpPr>
          <a:xfrm>
            <a:off x="4556198" y="-1018172"/>
            <a:ext cx="3395677" cy="3233223"/>
            <a:chOff x="4556198" y="-1018172"/>
            <a:chExt cx="3395677" cy="3233223"/>
          </a:xfrm>
        </p:grpSpPr>
        <p:pic>
          <p:nvPicPr>
            <p:cNvPr id="1067" name="Google Shape;106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29173">
              <a:off x="5458994" y="-99937"/>
              <a:ext cx="1590107" cy="16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32"/>
            <p:cNvSpPr/>
            <p:nvPr/>
          </p:nvSpPr>
          <p:spPr>
            <a:xfrm rot="-9925725">
              <a:off x="4838304" y="-703885"/>
              <a:ext cx="2831465" cy="260464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32"/>
          <p:cNvGrpSpPr/>
          <p:nvPr/>
        </p:nvGrpSpPr>
        <p:grpSpPr>
          <a:xfrm>
            <a:off x="-2572252" y="1415830"/>
            <a:ext cx="5267187" cy="5353036"/>
            <a:chOff x="-2572252" y="1415830"/>
            <a:chExt cx="5267187" cy="5353036"/>
          </a:xfrm>
        </p:grpSpPr>
        <p:sp>
          <p:nvSpPr>
            <p:cNvPr id="1070" name="Google Shape;1070;p32"/>
            <p:cNvSpPr/>
            <p:nvPr/>
          </p:nvSpPr>
          <p:spPr>
            <a:xfrm rot="-7084128">
              <a:off x="-1953241" y="2181988"/>
              <a:ext cx="4029165" cy="382071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2"/>
            <p:cNvSpPr/>
            <p:nvPr/>
          </p:nvSpPr>
          <p:spPr>
            <a:xfrm rot="-7084128">
              <a:off x="-1819489" y="2494589"/>
              <a:ext cx="3678359" cy="3314843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7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42" name="Google Shape;1342;p47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343" name="Google Shape;1343;p47"/>
          <p:cNvSpPr txBox="1"/>
          <p:nvPr/>
        </p:nvSpPr>
        <p:spPr>
          <a:xfrm>
            <a:off x="713225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4" name="Google Shape;1344;p47"/>
          <p:cNvSpPr/>
          <p:nvPr/>
        </p:nvSpPr>
        <p:spPr>
          <a:xfrm>
            <a:off x="843112" y="30512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47"/>
          <p:cNvGrpSpPr/>
          <p:nvPr/>
        </p:nvGrpSpPr>
        <p:grpSpPr>
          <a:xfrm>
            <a:off x="1319663" y="3051057"/>
            <a:ext cx="313342" cy="313227"/>
            <a:chOff x="812101" y="2571761"/>
            <a:chExt cx="417066" cy="417024"/>
          </a:xfrm>
        </p:grpSpPr>
        <p:sp>
          <p:nvSpPr>
            <p:cNvPr id="1346" name="Google Shape;1346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7"/>
          <p:cNvGrpSpPr/>
          <p:nvPr/>
        </p:nvGrpSpPr>
        <p:grpSpPr>
          <a:xfrm>
            <a:off x="1796233" y="3051057"/>
            <a:ext cx="313310" cy="313227"/>
            <a:chOff x="1323129" y="2571761"/>
            <a:chExt cx="417024" cy="417024"/>
          </a:xfrm>
        </p:grpSpPr>
        <p:sp>
          <p:nvSpPr>
            <p:cNvPr id="1351" name="Google Shape;1351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7"/>
          <p:cNvGrpSpPr/>
          <p:nvPr/>
        </p:nvGrpSpPr>
        <p:grpSpPr>
          <a:xfrm>
            <a:off x="5352728" y="-1692317"/>
            <a:ext cx="4191006" cy="4131065"/>
            <a:chOff x="5352728" y="-1692317"/>
            <a:chExt cx="4191006" cy="4131065"/>
          </a:xfrm>
        </p:grpSpPr>
        <p:grpSp>
          <p:nvGrpSpPr>
            <p:cNvPr id="1356" name="Google Shape;1356;p47"/>
            <p:cNvGrpSpPr/>
            <p:nvPr/>
          </p:nvGrpSpPr>
          <p:grpSpPr>
            <a:xfrm>
              <a:off x="5352728" y="-1692317"/>
              <a:ext cx="4191006" cy="4131065"/>
              <a:chOff x="5352728" y="-1692317"/>
              <a:chExt cx="4191006" cy="4131065"/>
            </a:xfrm>
          </p:grpSpPr>
          <p:sp>
            <p:nvSpPr>
              <p:cNvPr id="1357" name="Google Shape;1357;p47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383" extrusionOk="0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 rot="-9010592">
                <a:off x="6016913" y="-857709"/>
                <a:ext cx="2857091" cy="2574745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067" extrusionOk="0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" extrusionOk="0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61" name="Google Shape;13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316</Words>
  <Application>Microsoft Office PowerPoint</Application>
  <PresentationFormat>On-screen Show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Nunito Light</vt:lpstr>
      <vt:lpstr>Arial</vt:lpstr>
      <vt:lpstr>Helvetica Neue</vt:lpstr>
      <vt:lpstr>Barlow</vt:lpstr>
      <vt:lpstr>Zen Dots</vt:lpstr>
      <vt:lpstr>Climatology Data Analysis Tool Pitch Deck by Slidesgo</vt:lpstr>
      <vt:lpstr>Cyclonic Cartography</vt:lpstr>
      <vt:lpstr>Team</vt:lpstr>
      <vt:lpstr>May 13, 2013 — Moore, Oklahoma</vt:lpstr>
      <vt:lpstr>Is Tornado Alley Shifting?</vt:lpstr>
      <vt:lpstr>Methodology</vt:lpstr>
      <vt:lpstr>Extract, Transform, and Load</vt:lpstr>
      <vt:lpstr>Ethical Considerations</vt:lpstr>
      <vt:lpstr>Let’s Look at the Data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CLIMATOLOGY DATA ANALYSIS TOOL PITCH DECK</dc:title>
  <cp:lastModifiedBy>Amanda Pigman</cp:lastModifiedBy>
  <cp:revision>9</cp:revision>
  <dcterms:modified xsi:type="dcterms:W3CDTF">2024-03-01T22:59:33Z</dcterms:modified>
</cp:coreProperties>
</file>